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81" r:id="rId6"/>
    <p:sldId id="282" r:id="rId7"/>
    <p:sldId id="283" r:id="rId8"/>
    <p:sldId id="264" r:id="rId9"/>
    <p:sldId id="262" r:id="rId10"/>
    <p:sldId id="280" r:id="rId11"/>
    <p:sldId id="266" r:id="rId12"/>
    <p:sldId id="267" r:id="rId13"/>
    <p:sldId id="268" r:id="rId14"/>
    <p:sldId id="27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3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9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18.5.2021.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3d2a8908-a40d-4971-8676-fd55425b7f51/assets/video/nc4_t5_vodeni_svjetlovod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du.glogster.com/glog/lom-svjetlosti/32p07e63rq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3d2a8908-a40d-4971-8676-fd55425b7f51/assets/video/nc4_t5_lom_svjetlosti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d2a8908-a40d-4971-8676-fd55425b7f51/assets/video/nc4_t5_lom_svjetlosti_-_gdje_je_novcic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A48A831C-5AF4-46A8-8A86-59C9151E0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Lom svjetlosti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674203FF-E18C-4811-8CAE-576DD661B5FF}"/>
              </a:ext>
            </a:extLst>
          </p:cNvPr>
          <p:cNvSpPr txBox="1">
            <a:spLocks/>
          </p:cNvSpPr>
          <p:nvPr/>
        </p:nvSpPr>
        <p:spPr>
          <a:xfrm>
            <a:off x="1524000" y="3706171"/>
            <a:ext cx="8765219" cy="98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latin typeface="Gadugi" panose="020B0502040204020203" pitchFamily="34" charset="0"/>
                <a:ea typeface="Gadugi" panose="020B0502040204020203" pitchFamily="34" charset="0"/>
              </a:rPr>
              <a:t>SVJETLOST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60C7AB-D264-478D-A8E6-E274CC6C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185"/>
            <a:ext cx="10515600" cy="1138360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Gadugi" panose="020B0502040204020203" pitchFamily="34" charset="0"/>
                <a:ea typeface="Gadugi" panose="020B0502040204020203" pitchFamily="34" charset="0"/>
              </a:rPr>
              <a:t>Potpuno odbijanje svjetlosti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527C94-093B-447D-A3D1-20EA6F64C6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404" y="2247900"/>
            <a:ext cx="5124450" cy="23622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F31B0FE-1345-4767-8691-0CC908CCFF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4371" y="2045673"/>
            <a:ext cx="2559035" cy="30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3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191BA-AB5D-43F7-84B3-8B0E5247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821816"/>
            <a:ext cx="10705730" cy="5214367"/>
          </a:xfrm>
        </p:spPr>
        <p:txBody>
          <a:bodyPr rtlCol="0">
            <a:norm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Povećavanjem upadnog kuta u vodi, može se postići da se svjetlost odbije od površine vode natrag u vodu.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Tu pojavu nazivamo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potpuno odbijanje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ili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 totalna refleksija svjetlosti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jer se sva svjetlost vraća natrag u sredstvo iz kojeg je i krenula.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  <a:defRPr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 Granični kut </a:t>
            </a:r>
            <a:r>
              <a:rPr lang="el-GR" b="1" i="1" dirty="0">
                <a:ea typeface="Gadugi" panose="020B0502040204020203" pitchFamily="34" charset="0"/>
              </a:rPr>
              <a:t>α</a:t>
            </a:r>
            <a:r>
              <a:rPr lang="hr-HR" b="1" baseline="-25000" dirty="0">
                <a:latin typeface="Gadugi" panose="020B0502040204020203" pitchFamily="34" charset="0"/>
                <a:ea typeface="Gadugi" panose="020B0502040204020203" pitchFamily="34" charset="0"/>
              </a:rPr>
              <a:t>g</a:t>
            </a:r>
            <a:r>
              <a:rPr lang="hr-HR" b="1" i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je upadni kut u optički gušćem sredstvu pri kojemu nastaje potpuno odbijanje svjetlosti.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0891F162-D64D-4C02-924F-4CBC2373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72" y="645620"/>
            <a:ext cx="10515600" cy="1138360"/>
          </a:xfrm>
        </p:spPr>
        <p:txBody>
          <a:bodyPr/>
          <a:lstStyle/>
          <a:p>
            <a:r>
              <a:rPr lang="hr-HR" altLang="sr-Latn-RS" sz="3600" dirty="0">
                <a:latin typeface="Gadugi" panose="020B0502040204020203" pitchFamily="34" charset="0"/>
                <a:ea typeface="Gadugi" panose="020B0502040204020203" pitchFamily="34" charset="0"/>
              </a:rPr>
              <a:t>Što su svjetlovodi?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xmlns="" id="{AF0ED453-95FD-4A0B-B92F-C40F0DD2F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72" y="1783980"/>
            <a:ext cx="43307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dirty="0"/>
              <a:t>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Pokus: Savijena svjetlost</a:t>
            </a:r>
          </a:p>
          <a:p>
            <a:pPr marL="0" indent="0">
              <a:buNone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Zašto se svjetlosni snop savio?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hr-HR" altLang="sr-Latn-RS" dirty="0"/>
          </a:p>
        </p:txBody>
      </p:sp>
      <p:pic>
        <p:nvPicPr>
          <p:cNvPr id="11268" name="Picture 3" descr="SnapShot(673).jpg">
            <a:extLst>
              <a:ext uri="{FF2B5EF4-FFF2-40B4-BE49-F238E27FC236}">
                <a16:creationId xmlns:a16="http://schemas.microsoft.com/office/drawing/2014/main" xmlns="" id="{1A148B59-A6C3-4EBB-A981-B3801933D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5" r="30907" b="24147"/>
          <a:stretch>
            <a:fillRect/>
          </a:stretch>
        </p:blipFill>
        <p:spPr bwMode="auto">
          <a:xfrm>
            <a:off x="5681765" y="1783980"/>
            <a:ext cx="40655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p\Downloads\clapperboard-311792_1280.png">
            <a:hlinkClick r:id="rId4"/>
            <a:extLst>
              <a:ext uri="{FF2B5EF4-FFF2-40B4-BE49-F238E27FC236}">
                <a16:creationId xmlns:a16="http://schemas.microsoft.com/office/drawing/2014/main" xmlns="" id="{5420DA52-76D5-49AF-8ECE-6E84FB45C0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277" y="868610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6775FDB-A4C7-418A-AB76-6AB2A62FEA4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46011" y="2286000"/>
            <a:ext cx="1377315" cy="77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xmlns="" id="{DB75081A-B1D5-4528-B816-D4E4CBA2D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96599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2400" dirty="0"/>
              <a:t>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Svjetlovodi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, savitljiva optička vlakna, provode svjetlosne valove s jednoga na drugo mjesto unutar vlakna.</a:t>
            </a:r>
            <a:endParaRPr lang="hr-HR" altLang="sr-Latn-RS" sz="24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2291" name="Picture 3" descr="SnapShot(675).jpg">
            <a:extLst>
              <a:ext uri="{FF2B5EF4-FFF2-40B4-BE49-F238E27FC236}">
                <a16:creationId xmlns:a16="http://schemas.microsoft.com/office/drawing/2014/main" xmlns="" id="{E6491EF3-AD32-4983-A133-9AD254779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065" y="2805906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82351" y="751544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Klikom na interaktivnu umnu mapu ponovite ključne pojmove i provjerite znanje </a:t>
            </a:r>
          </a:p>
        </p:txBody>
      </p:sp>
      <p:pic>
        <p:nvPicPr>
          <p:cNvPr id="3" name="Rezervirano mjesto sadržaja 2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130" y="1945546"/>
            <a:ext cx="5709051" cy="42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24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xmlns="" id="{6253609C-56B3-4651-8A91-CFF1A912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16" y="1247406"/>
            <a:ext cx="8147050" cy="3921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Kako izgleda olovka u vodi?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Zbog čega olovka izgleda slomljeno?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Kako to objasniti?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D836C561-4675-4813-90F0-BCF0CBB7AB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050" y="1329124"/>
            <a:ext cx="26193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xmlns="" id="{3F53908D-DADF-4680-8722-3443E878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27" y="926321"/>
            <a:ext cx="10048043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Svjetlost prelazi iz zraka u vodu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altLang="sr-Latn-RS" dirty="0">
                <a:latin typeface="Calibri" panose="020F0502020204030204" pitchFamily="34" charset="0"/>
                <a:ea typeface="Gadugi" panose="020B0502040204020203" pitchFamily="34" charset="0"/>
              </a:rPr>
              <a:t>Što se događa sa svjetlosnim snopom na prijelazu iz zraka u vodu?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hr-HR" altLang="sr-Latn-RS" dirty="0"/>
          </a:p>
          <a:p>
            <a:endParaRPr lang="hr-HR" altLang="sr-Latn-R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FA80C3E-5985-4E5F-B0FA-25A47ACD00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2394" y="2867034"/>
            <a:ext cx="3600450" cy="3162300"/>
          </a:xfrm>
          <a:prstGeom prst="rect">
            <a:avLst/>
          </a:prstGeom>
        </p:spPr>
      </p:pic>
      <p:pic>
        <p:nvPicPr>
          <p:cNvPr id="6" name="Picture 2" descr="C:\Users\Hp\Downloads\clapperboard-311792_1280.png">
            <a:hlinkClick r:id="rId4"/>
            <a:extLst>
              <a:ext uri="{FF2B5EF4-FFF2-40B4-BE49-F238E27FC236}">
                <a16:creationId xmlns:a16="http://schemas.microsoft.com/office/drawing/2014/main" xmlns="" id="{EBE57A72-8FDC-4A76-9B27-05F6B144102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067" y="838180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C8D99F7-D1EC-4043-9990-94489B61CEE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37586" y="2299317"/>
            <a:ext cx="1200785" cy="657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xmlns="" id="{FC65A71E-0B80-41DD-B278-D11F80868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5" y="125333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/>
              <a:t>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Kada svjetlost prelazi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iz zraka u vodu,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svjetlosne zrake se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lome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prema okomici na graničnu plohu.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  Kut loma </a:t>
            </a:r>
            <a:r>
              <a:rPr lang="hr-HR" altLang="sr-Latn-RS" b="1" i="1" dirty="0" smtClean="0">
                <a:latin typeface="Gadugi" panose="020B0502040204020203" pitchFamily="34" charset="0"/>
                <a:ea typeface="Gadugi" panose="020B0502040204020203" pitchFamily="34" charset="0"/>
                <a:sym typeface="Symbol"/>
              </a:rPr>
              <a:t></a:t>
            </a:r>
            <a:r>
              <a:rPr lang="el-GR" altLang="sr-Latn-RS" b="1" i="1" dirty="0" smtClean="0">
                <a:ea typeface="Gadugi" panose="020B0502040204020203" pitchFamily="34" charset="0"/>
              </a:rPr>
              <a:t> </a:t>
            </a:r>
            <a:r>
              <a:rPr lang="hr-HR" altLang="sr-Latn-RS" b="1" i="1" dirty="0" smtClean="0">
                <a:ea typeface="Gadugi" panose="020B0502040204020203" pitchFamily="34" charset="0"/>
              </a:rPr>
              <a:t> </a:t>
            </a:r>
            <a:r>
              <a:rPr lang="hr-HR" altLang="sr-Latn-RS" b="1" dirty="0" smtClean="0">
                <a:latin typeface="Gadugi" panose="020B0502040204020203" pitchFamily="34" charset="0"/>
                <a:ea typeface="Gadugi" panose="020B0502040204020203" pitchFamily="34" charset="0"/>
              </a:rPr>
              <a:t>manji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je od upadnoga kuta </a:t>
            </a:r>
            <a:r>
              <a:rPr lang="el-GR" altLang="sr-Latn-RS" b="1" i="1" dirty="0">
                <a:ea typeface="Gadugi" panose="020B0502040204020203" pitchFamily="34" charset="0"/>
              </a:rPr>
              <a:t>α</a:t>
            </a:r>
            <a:r>
              <a:rPr lang="el-GR" altLang="sr-Latn-RS" b="1" dirty="0" smtClean="0">
                <a:ea typeface="Gadugi" panose="020B0502040204020203" pitchFamily="34" charset="0"/>
              </a:rPr>
              <a:t>:</a:t>
            </a:r>
            <a:endParaRPr lang="hr-HR" altLang="sr-Latn-RS" b="1" dirty="0" smtClean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altLang="sr-Latn-RS" b="1" i="1" dirty="0" smtClean="0">
                <a:latin typeface="Gadugi" panose="020B0502040204020203" pitchFamily="34" charset="0"/>
                <a:ea typeface="Gadugi" panose="020B0502040204020203" pitchFamily="34" charset="0"/>
                <a:sym typeface="Symbol"/>
              </a:rPr>
              <a:t>	</a:t>
            </a:r>
            <a:r>
              <a:rPr lang="hr-HR" altLang="sr-Latn-RS" b="1" i="1" dirty="0" smtClean="0">
                <a:latin typeface="Gadugi" panose="020B0502040204020203" pitchFamily="34" charset="0"/>
                <a:ea typeface="Gadugi" panose="020B0502040204020203" pitchFamily="34" charset="0"/>
                <a:sym typeface="Symbol"/>
              </a:rPr>
              <a:t>			</a:t>
            </a:r>
            <a:r>
              <a:rPr lang="hr-HR" altLang="sr-Latn-RS" i="1" dirty="0" smtClean="0">
                <a:latin typeface="Gadugi" panose="020B0502040204020203" pitchFamily="34" charset="0"/>
                <a:ea typeface="Gadugi" panose="020B0502040204020203" pitchFamily="34" charset="0"/>
                <a:sym typeface="Symbol"/>
              </a:rPr>
              <a:t></a:t>
            </a:r>
            <a:r>
              <a:rPr lang="el-GR" altLang="sr-Latn-RS" b="1" i="1" dirty="0" smtClean="0">
                <a:ea typeface="Gadugi" panose="020B0502040204020203" pitchFamily="34" charset="0"/>
              </a:rPr>
              <a:t> </a:t>
            </a:r>
            <a:r>
              <a:rPr lang="el-GR" altLang="sr-Latn-RS" i="1" dirty="0" smtClean="0">
                <a:ea typeface="Gadugi" panose="020B0502040204020203" pitchFamily="34" charset="0"/>
              </a:rPr>
              <a:t>&lt; </a:t>
            </a:r>
            <a:r>
              <a:rPr lang="el-GR" altLang="sr-Latn-RS" i="1" dirty="0">
                <a:ea typeface="Gadugi" panose="020B0502040204020203" pitchFamily="34" charset="0"/>
              </a:rPr>
              <a:t>α.</a:t>
            </a:r>
            <a:endParaRPr lang="hr-HR" altLang="sr-Latn-RS" i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>
              <a:buNone/>
            </a:pPr>
            <a:endParaRPr lang="hr-HR" altLang="sr-Latn-RS" dirty="0"/>
          </a:p>
          <a:p>
            <a:pPr>
              <a:buFont typeface="Arial" panose="020B0604020202020204" pitchFamily="34" charset="0"/>
              <a:buNone/>
            </a:pPr>
            <a:r>
              <a:rPr lang="hr-HR" altLang="sr-Latn-RS" dirty="0"/>
              <a:t>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FA80C3E-5985-4E5F-B0FA-25A47ACD00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4864" y="3413594"/>
            <a:ext cx="2770574" cy="2433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318D8E-BB4F-4F1A-B4EB-1E386A5E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600940"/>
            <a:ext cx="10515600" cy="113836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Svjetlost prelazi iz vode u zrak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537753-F365-4767-A953-92C2F663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1739300"/>
            <a:ext cx="987714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Što se događa s svjetlosnim snopom na granici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vode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i zraka?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C76ACBF-6295-488F-8C20-69AC81DFEA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5485" y="2633431"/>
            <a:ext cx="48006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0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05CA322-4FD2-433B-BF92-851A8469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17755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Kada svjetlost prelazi iz vode u zrak, svjetlosne se zrake lome od okomice na graničnu plohu.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Kut loma </a:t>
            </a:r>
            <a:r>
              <a:rPr lang="hr-HR" altLang="sr-Latn-RS" i="1" dirty="0" smtClean="0">
                <a:latin typeface="Gadugi" panose="020B0502040204020203" pitchFamily="34" charset="0"/>
                <a:ea typeface="Gadugi" panose="020B0502040204020203" pitchFamily="34" charset="0"/>
                <a:sym typeface="Symbol"/>
              </a:rPr>
              <a:t></a:t>
            </a:r>
            <a:r>
              <a:rPr lang="el-GR" i="1" dirty="0" smtClean="0">
                <a:ea typeface="Gadugi" panose="020B0502040204020203" pitchFamily="34" charset="0"/>
              </a:rPr>
              <a:t> </a:t>
            </a:r>
            <a:r>
              <a:rPr lang="el-GR" dirty="0">
                <a:ea typeface="Gadugi" panose="020B0502040204020203" pitchFamily="34" charset="0"/>
              </a:rPr>
              <a:t>ʹ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veći je od upadnoga kuta </a:t>
            </a:r>
            <a:r>
              <a:rPr lang="el-GR" altLang="sr-Latn-RS" i="1" dirty="0" smtClean="0">
                <a:ea typeface="Gadugi" panose="020B0502040204020203" pitchFamily="34" charset="0"/>
              </a:rPr>
              <a:t>α</a:t>
            </a:r>
            <a:r>
              <a:rPr lang="el-GR" dirty="0" smtClean="0">
                <a:ea typeface="Gadugi" panose="020B0502040204020203" pitchFamily="34" charset="0"/>
              </a:rPr>
              <a:t>ʹ:</a:t>
            </a:r>
            <a:endParaRPr lang="hr-HR" dirty="0" smtClean="0">
              <a:ea typeface="Gadugi" panose="020B0502040204020203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hr-HR" altLang="sr-Latn-RS" i="1" dirty="0" smtClean="0">
                <a:latin typeface="Gadugi" panose="020B0502040204020203" pitchFamily="34" charset="0"/>
                <a:ea typeface="Gadugi" panose="020B0502040204020203" pitchFamily="34" charset="0"/>
                <a:sym typeface="Symbol"/>
              </a:rPr>
              <a:t></a:t>
            </a:r>
            <a:r>
              <a:rPr lang="el-GR" dirty="0" smtClean="0">
                <a:ea typeface="Gadugi" panose="020B0502040204020203" pitchFamily="34" charset="0"/>
              </a:rPr>
              <a:t> ʹ &gt; </a:t>
            </a:r>
            <a:r>
              <a:rPr lang="el-GR" altLang="sr-Latn-RS" i="1" dirty="0" smtClean="0">
                <a:ea typeface="Gadugi" panose="020B0502040204020203" pitchFamily="34" charset="0"/>
              </a:rPr>
              <a:t>α </a:t>
            </a:r>
            <a:r>
              <a:rPr lang="el-GR" dirty="0" smtClean="0">
                <a:ea typeface="Gadugi" panose="020B0502040204020203" pitchFamily="34" charset="0"/>
              </a:rPr>
              <a:t>ʹ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B806D2D0-DAD4-4AE4-BD1C-C71465EBA359}"/>
              </a:ext>
            </a:extLst>
          </p:cNvPr>
          <p:cNvSpPr/>
          <p:nvPr/>
        </p:nvSpPr>
        <p:spPr>
          <a:xfrm>
            <a:off x="713225" y="4387408"/>
            <a:ext cx="10515600" cy="131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Svjetlost se lomi zbog promjene brzine prelaskom iz jednoga optičkoga sredstva u drugo.</a:t>
            </a:r>
          </a:p>
        </p:txBody>
      </p:sp>
    </p:spTree>
    <p:extLst>
      <p:ext uri="{BB962C8B-B14F-4D97-AF65-F5344CB8AC3E}">
        <p14:creationId xmlns:p14="http://schemas.microsoft.com/office/powerpoint/2010/main" xmlns="" val="18120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CCCD78-5153-4C23-85CD-921A9CEB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32" y="635727"/>
            <a:ext cx="10515600" cy="113836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Gadugi" panose="020B0502040204020203" pitchFamily="34" charset="0"/>
                <a:ea typeface="Gadugi" panose="020B0502040204020203" pitchFamily="34" charset="0"/>
              </a:rPr>
              <a:t>Optička gustoća sredstva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848D90A-F4B9-4AC0-A97A-B2F9EA9B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32" y="1774087"/>
            <a:ext cx="10995735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Sredstvo je optički gušće ako je brzina svjetlosti u njemu manja, npr. voda je optički gušće sredstvo od zraka, a optički rjeđe od stakla.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3AD2CF5-AFE2-4DBA-95CF-2CEEB27B93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2787" y="3429000"/>
            <a:ext cx="39719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6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59C494-39CB-41A1-AA5E-63ADA39A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8" y="868610"/>
            <a:ext cx="6567645" cy="4848609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3200" dirty="0"/>
              <a:t>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Pokus: Novčić u posudi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i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Zašto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opažamo cijeli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novčić?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Na granici vode i zraka svjetlost se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lomi od okomice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pa vidimo sliku novčića koji je iza stijenke.</a:t>
            </a:r>
          </a:p>
        </p:txBody>
      </p:sp>
      <p:pic>
        <p:nvPicPr>
          <p:cNvPr id="8195" name="Picture 3" descr="309.tif">
            <a:extLst>
              <a:ext uri="{FF2B5EF4-FFF2-40B4-BE49-F238E27FC236}">
                <a16:creationId xmlns:a16="http://schemas.microsoft.com/office/drawing/2014/main" xmlns="" id="{2BC3689E-F83E-4DAF-AF4D-25A45D0FE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1015"/>
            <a:ext cx="40354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52EA7088-105D-4EA3-9070-D2AE2667C9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277" y="868610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411C2CF-863B-4261-84C4-00FCB59B106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46011" y="2286000"/>
            <a:ext cx="1377315" cy="77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F800F7E9-C97E-4C6E-8A4B-C7015B986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596" y="992465"/>
            <a:ext cx="10286592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Zašto se morsko dno čini pliće?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Zašto je važno dobro procijeniti dubinu mora dok plivate?</a:t>
            </a: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hr-HR" altLang="sr-Latn-R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7384B3F-1DA3-44B3-BADB-4C4A210581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7832" y="2337069"/>
            <a:ext cx="4629150" cy="299085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21037D89-C9E1-4B8C-B291-77C6C46716D8}"/>
              </a:ext>
            </a:extLst>
          </p:cNvPr>
          <p:cNvSpPr/>
          <p:nvPr/>
        </p:nvSpPr>
        <p:spPr>
          <a:xfrm>
            <a:off x="1250119" y="5666689"/>
            <a:ext cx="7480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More je zapravo dublje nego što se vidi okom.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337</Words>
  <Application>Microsoft Office PowerPoint</Application>
  <PresentationFormat>Custom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Lom svjetlosti </vt:lpstr>
      <vt:lpstr>Slide 2</vt:lpstr>
      <vt:lpstr>Slide 3</vt:lpstr>
      <vt:lpstr>Slide 4</vt:lpstr>
      <vt:lpstr>Svjetlost prelazi iz vode u zrak </vt:lpstr>
      <vt:lpstr>Slide 6</vt:lpstr>
      <vt:lpstr>Optička gustoća sredstva </vt:lpstr>
      <vt:lpstr>Slide 8</vt:lpstr>
      <vt:lpstr>Slide 9</vt:lpstr>
      <vt:lpstr>Potpuno odbijanje svjetlosti </vt:lpstr>
      <vt:lpstr>Slide 11</vt:lpstr>
      <vt:lpstr>Što su svjetlovodi?</vt:lpstr>
      <vt:lpstr>Slide 13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Ivana - HP - školski</dc:creator>
  <cp:lastModifiedBy>sk-iloncarek</cp:lastModifiedBy>
  <cp:revision>18</cp:revision>
  <dcterms:created xsi:type="dcterms:W3CDTF">2021-02-03T19:55:44Z</dcterms:created>
  <dcterms:modified xsi:type="dcterms:W3CDTF">2021-05-18T08:37:47Z</dcterms:modified>
</cp:coreProperties>
</file>